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3" r:id="rId4"/>
    <p:sldId id="264" r:id="rId5"/>
    <p:sldId id="258" r:id="rId6"/>
    <p:sldId id="260" r:id="rId7"/>
    <p:sldId id="259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37" autoAdjust="0"/>
    <p:restoredTop sz="94660"/>
  </p:normalViewPr>
  <p:slideViewPr>
    <p:cSldViewPr snapToGrid="0">
      <p:cViewPr varScale="1">
        <p:scale>
          <a:sx n="64" d="100"/>
          <a:sy n="64" d="100"/>
        </p:scale>
        <p:origin x="101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101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16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1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372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539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676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514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92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793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812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98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A645C34-4CC6-4151-ADD5-16ABBD65C02E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42285BF-36F9-4869-AC46-9826729D923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4529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7E6FA-BEDF-D129-8A0A-6EBE3537BF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Snack Trax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3AC996-AEBD-646D-54A8-67EAE8720D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IoT Midterm 1: Smart Room Controller</a:t>
            </a:r>
          </a:p>
          <a:p>
            <a:r>
              <a:rPr lang="en-US" dirty="0"/>
              <a:t>Phylicia Bediako</a:t>
            </a:r>
          </a:p>
          <a:p>
            <a:r>
              <a:rPr lang="en-US" dirty="0"/>
              <a:t>July 2025</a:t>
            </a:r>
          </a:p>
        </p:txBody>
      </p:sp>
    </p:spTree>
    <p:extLst>
      <p:ext uri="{BB962C8B-B14F-4D97-AF65-F5344CB8AC3E}">
        <p14:creationId xmlns:p14="http://schemas.microsoft.com/office/powerpoint/2010/main" val="610064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F2A71-B8CC-76F0-A47B-03215A156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D7BA69F-300C-191A-BD57-B43181634C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E2C21B-4D7F-E7CB-F0CE-DA73D31E952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Project Lead</a:t>
            </a:r>
          </a:p>
          <a:p>
            <a:pPr lvl="1"/>
            <a:r>
              <a:rPr lang="en-US" dirty="0"/>
              <a:t>Phylicia Bediako</a:t>
            </a:r>
          </a:p>
          <a:p>
            <a:r>
              <a:rPr lang="en-US" dirty="0"/>
              <a:t>Initial Concept Peer Feedback</a:t>
            </a:r>
          </a:p>
          <a:p>
            <a:pPr lvl="1"/>
            <a:r>
              <a:rPr lang="en-US" dirty="0"/>
              <a:t>Nicole DeVoe Rogers</a:t>
            </a:r>
          </a:p>
          <a:p>
            <a:pPr lvl="1"/>
            <a:r>
              <a:rPr lang="en-US" dirty="0"/>
              <a:t>Cesar Silva</a:t>
            </a:r>
          </a:p>
          <a:p>
            <a:pPr lvl="1"/>
            <a:r>
              <a:rPr lang="en-US" dirty="0"/>
              <a:t>Danny Gallegos</a:t>
            </a:r>
          </a:p>
          <a:p>
            <a:r>
              <a:rPr lang="en-US" dirty="0"/>
              <a:t>Technical Assistance &amp; Support</a:t>
            </a:r>
          </a:p>
          <a:p>
            <a:pPr lvl="1"/>
            <a:r>
              <a:rPr lang="en-US" dirty="0"/>
              <a:t>IoT Deep Dive instructors</a:t>
            </a:r>
          </a:p>
          <a:p>
            <a:pPr lvl="1"/>
            <a:r>
              <a:rPr lang="en-US" dirty="0"/>
              <a:t>IoT Deep Dive Cohort 16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7DE045-9ABE-427E-B97B-699A0822E2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Project Idea &amp; Motivation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26C4ED7-F38B-4F5E-90B6-192D982F25B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lvl="1"/>
            <a:r>
              <a:rPr lang="en-US" sz="2400" dirty="0"/>
              <a:t>A food storage tracking system inspired by the IoT Deep Dive snack pantry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Motivated by the fact that the IoT class can request snacks be refilled</a:t>
            </a:r>
          </a:p>
        </p:txBody>
      </p:sp>
    </p:spTree>
    <p:extLst>
      <p:ext uri="{BB962C8B-B14F-4D97-AF65-F5344CB8AC3E}">
        <p14:creationId xmlns:p14="http://schemas.microsoft.com/office/powerpoint/2010/main" val="4227038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B9B8237-F728-E8B0-AD82-6E4AEFAA1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5CF2B17-3153-7F8E-E7AF-F2FEECA09B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483" y="1846263"/>
            <a:ext cx="4511360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31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C8AB4E-EEBD-C5D0-9F38-5FA280D35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Fritzing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F5E8DE9-039B-3234-7C50-8D50F828E7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6105" y="1846263"/>
            <a:ext cx="8420115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11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CA8FFFF-DC8B-6BD2-33F4-D13A8B1D2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DA379DE1-689F-4D02-689D-E35F875A255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6963" y="2005608"/>
            <a:ext cx="4938712" cy="3704034"/>
          </a:xfr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A8B8797-C34C-701B-358A-B67B25B5A9E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anchor="ctr">
            <a:normAutofit/>
          </a:bodyPr>
          <a:lstStyle/>
          <a:p>
            <a:pPr lvl="1"/>
            <a:r>
              <a:rPr lang="en-US" sz="2400" dirty="0"/>
              <a:t>Wood-encased control panel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Acrylic scale plate and base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3D printed inner tray</a:t>
            </a:r>
          </a:p>
        </p:txBody>
      </p:sp>
    </p:spTree>
    <p:extLst>
      <p:ext uri="{BB962C8B-B14F-4D97-AF65-F5344CB8AC3E}">
        <p14:creationId xmlns:p14="http://schemas.microsoft.com/office/powerpoint/2010/main" val="1790164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7159E-4B24-5A89-223A-B6AD4DF71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5E23A60E-0742-ACA1-0965-1755CA06A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Functionality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94870A5-6FBA-BF83-A02E-FF3870B7038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6963" y="2005608"/>
            <a:ext cx="4937760" cy="3703320"/>
          </a:xfr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0E1E4DF-F00E-546C-FDD0-6DC3A454E1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000" dirty="0"/>
              <a:t>Environmental conditions sensor</a:t>
            </a:r>
          </a:p>
          <a:p>
            <a:pPr lvl="1"/>
            <a:r>
              <a:rPr lang="en-US" dirty="0"/>
              <a:t>BME280 provides real-time temperature and humidity readings</a:t>
            </a:r>
          </a:p>
          <a:p>
            <a:pPr marL="384048" lvl="2" indent="0">
              <a:buNone/>
            </a:pPr>
            <a:r>
              <a:rPr lang="en-US" dirty="0"/>
              <a:t>  </a:t>
            </a:r>
            <a:r>
              <a:rPr lang="en-US" dirty="0" err="1"/>
              <a:t>tempC</a:t>
            </a:r>
            <a:r>
              <a:rPr lang="en-US" dirty="0"/>
              <a:t>=</a:t>
            </a:r>
            <a:r>
              <a:rPr lang="en-US" dirty="0" err="1"/>
              <a:t>bme.readTemperature</a:t>
            </a:r>
            <a:r>
              <a:rPr lang="en-US" dirty="0"/>
              <a:t>();</a:t>
            </a:r>
          </a:p>
          <a:p>
            <a:pPr marL="384048" lvl="2" indent="0">
              <a:buNone/>
            </a:pPr>
            <a:r>
              <a:rPr lang="en-US" dirty="0"/>
              <a:t>  </a:t>
            </a:r>
            <a:r>
              <a:rPr lang="en-US" dirty="0" err="1"/>
              <a:t>tempF</a:t>
            </a:r>
            <a:r>
              <a:rPr lang="en-US" dirty="0"/>
              <a:t>=(</a:t>
            </a:r>
            <a:r>
              <a:rPr lang="en-US" dirty="0" err="1"/>
              <a:t>tempC</a:t>
            </a:r>
            <a:r>
              <a:rPr lang="en-US" dirty="0"/>
              <a:t>*1.8) +32; </a:t>
            </a:r>
          </a:p>
          <a:p>
            <a:pPr marL="384048" lvl="2" indent="0">
              <a:buNone/>
            </a:pPr>
            <a:r>
              <a:rPr lang="en-US" dirty="0"/>
              <a:t>  </a:t>
            </a:r>
            <a:r>
              <a:rPr lang="en-US" dirty="0" err="1"/>
              <a:t>humidRH</a:t>
            </a:r>
            <a:r>
              <a:rPr lang="en-US" dirty="0"/>
              <a:t>=</a:t>
            </a:r>
            <a:r>
              <a:rPr lang="en-US" dirty="0" err="1"/>
              <a:t>bme.readHumidity</a:t>
            </a:r>
            <a:r>
              <a:rPr lang="en-US" dirty="0"/>
              <a:t>();</a:t>
            </a:r>
            <a:endParaRPr lang="en-US" sz="1800" dirty="0"/>
          </a:p>
          <a:p>
            <a:pPr marL="201168" lvl="1" indent="0">
              <a:buNone/>
            </a:pPr>
            <a:r>
              <a:rPr lang="en-US" sz="2000" dirty="0"/>
              <a:t>Food scale</a:t>
            </a:r>
          </a:p>
          <a:p>
            <a:pPr lvl="1"/>
            <a:r>
              <a:rPr lang="en-US" dirty="0"/>
              <a:t>HX711 load cell and amp measuring up to 1 kg</a:t>
            </a:r>
          </a:p>
          <a:p>
            <a:pPr marL="384048" lvl="2" indent="0">
              <a:buNone/>
            </a:pPr>
            <a:r>
              <a:rPr lang="en-US" dirty="0"/>
              <a:t> </a:t>
            </a:r>
            <a:r>
              <a:rPr lang="en-US" dirty="0" err="1"/>
              <a:t>snackScale.set_scale</a:t>
            </a:r>
            <a:r>
              <a:rPr lang="en-US" dirty="0"/>
              <a:t>();</a:t>
            </a:r>
          </a:p>
          <a:p>
            <a:pPr marL="384048" lvl="2" indent="0">
              <a:buNone/>
            </a:pPr>
            <a:r>
              <a:rPr lang="en-US" dirty="0"/>
              <a:t>  delay(5000);</a:t>
            </a:r>
          </a:p>
          <a:p>
            <a:pPr marL="384048" lvl="2" indent="0">
              <a:buNone/>
            </a:pPr>
            <a:r>
              <a:rPr lang="en-US" dirty="0"/>
              <a:t>  </a:t>
            </a:r>
            <a:r>
              <a:rPr lang="en-US" dirty="0" err="1"/>
              <a:t>snackScale.tare</a:t>
            </a:r>
            <a:r>
              <a:rPr lang="en-US" dirty="0"/>
              <a:t>();</a:t>
            </a:r>
          </a:p>
          <a:p>
            <a:pPr marL="384048" lvl="2" indent="0">
              <a:buNone/>
            </a:pPr>
            <a:r>
              <a:rPr lang="en-US" dirty="0"/>
              <a:t>  </a:t>
            </a:r>
            <a:r>
              <a:rPr lang="en-US" dirty="0" err="1"/>
              <a:t>snackScale.set_scale</a:t>
            </a:r>
            <a:r>
              <a:rPr lang="en-US" dirty="0"/>
              <a:t>(CALFACTOR);</a:t>
            </a:r>
          </a:p>
          <a:p>
            <a:pPr marL="384048" lvl="2" indent="0">
              <a:buNone/>
            </a:pPr>
            <a:r>
              <a:rPr lang="en-US" dirty="0"/>
              <a:t>  weight = </a:t>
            </a:r>
            <a:r>
              <a:rPr lang="en-US" dirty="0" err="1"/>
              <a:t>snackScale.get_units</a:t>
            </a:r>
            <a:r>
              <a:rPr lang="en-US" dirty="0"/>
              <a:t>(SAMPLES);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798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9D7B1B-4D5F-A5C0-3D68-8D6E23215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A56E88B-75D4-65E7-2684-AA3100E7F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Functionality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FA86F6D-0D71-22D5-6751-879DC3960CA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6963" y="2005608"/>
            <a:ext cx="4938712" cy="3704034"/>
          </a:xfr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4D707E7-8FEC-A93E-7782-6DB2DC998B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000" dirty="0"/>
              <a:t>Control panel indicator lights</a:t>
            </a:r>
          </a:p>
          <a:p>
            <a:pPr lvl="1"/>
            <a:r>
              <a:rPr lang="en-US" sz="2000" dirty="0"/>
              <a:t>Three </a:t>
            </a:r>
            <a:r>
              <a:rPr lang="en-US" sz="2000" dirty="0" err="1"/>
              <a:t>neopixels</a:t>
            </a:r>
            <a:r>
              <a:rPr lang="en-US" sz="2000" dirty="0"/>
              <a:t> turn red or green based on status</a:t>
            </a:r>
          </a:p>
          <a:p>
            <a:pPr marL="201168" lvl="1" indent="0">
              <a:buNone/>
            </a:pPr>
            <a:endParaRPr lang="en-US" sz="2000" dirty="0"/>
          </a:p>
          <a:p>
            <a:pPr marL="201168" lvl="1" indent="0">
              <a:buNone/>
            </a:pPr>
            <a:r>
              <a:rPr lang="en-US" sz="2000" dirty="0"/>
              <a:t>OLED </a:t>
            </a:r>
          </a:p>
          <a:p>
            <a:pPr lvl="1"/>
            <a:r>
              <a:rPr lang="en-US" dirty="0"/>
              <a:t>Shows detailed readings for temperature, humidity, and weight</a:t>
            </a:r>
          </a:p>
          <a:p>
            <a:pPr marL="201168" lvl="1" indent="0">
              <a:buNone/>
            </a:pPr>
            <a:endParaRPr lang="en-US" sz="2000" dirty="0"/>
          </a:p>
          <a:p>
            <a:pPr marL="201168" lvl="1" indent="0">
              <a:buNone/>
            </a:pPr>
            <a:r>
              <a:rPr lang="en-US" sz="2000" dirty="0"/>
              <a:t>Smart device capability</a:t>
            </a:r>
          </a:p>
          <a:p>
            <a:pPr lvl="1"/>
            <a:r>
              <a:rPr lang="en-US" dirty="0"/>
              <a:t>Connects to smart hue lights and </a:t>
            </a:r>
            <a:r>
              <a:rPr lang="en-US" dirty="0" err="1"/>
              <a:t>Wemo</a:t>
            </a:r>
            <a:r>
              <a:rPr lang="en-US" dirty="0"/>
              <a:t> for room-wide alerts</a:t>
            </a:r>
          </a:p>
          <a:p>
            <a:pPr lvl="1"/>
            <a:r>
              <a:rPr lang="en-US" dirty="0"/>
              <a:t>Rotary encoder dial adjusts hue light brightness</a:t>
            </a:r>
          </a:p>
          <a:p>
            <a:pPr lvl="1"/>
            <a:endParaRPr lang="en-US" sz="2000" dirty="0"/>
          </a:p>
          <a:p>
            <a:pPr marL="201168" lvl="1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39510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73B35-EC7E-4CC7-137E-7C84F2AC7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Notable Challenges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B8B013-7CB1-8604-A54D-22DC9CA5F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400" dirty="0"/>
              <a:t>Calibrating the load cell</a:t>
            </a:r>
          </a:p>
          <a:p>
            <a:pPr lvl="2"/>
            <a:r>
              <a:rPr lang="en-US" sz="1800" dirty="0"/>
              <a:t>Reduced size of load cell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Wiring difficulties with separate sensor/scale and display/control elements</a:t>
            </a:r>
          </a:p>
          <a:p>
            <a:pPr lvl="2"/>
            <a:r>
              <a:rPr lang="en-US" sz="1800" dirty="0"/>
              <a:t>Consolidated all functions into one control panel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Determining the right material, sizes, and thickness for the scale plate and base</a:t>
            </a:r>
          </a:p>
          <a:p>
            <a:pPr lvl="2"/>
            <a:r>
              <a:rPr lang="en-US" sz="1800" dirty="0"/>
              <a:t>Some trial and error led to a thicker acrylic scale plate</a:t>
            </a:r>
          </a:p>
          <a:p>
            <a:pPr lvl="2"/>
            <a:r>
              <a:rPr lang="en-US" sz="1800" dirty="0"/>
              <a:t>Table saw did not work to cut acrylic, shifted to miter saw/laser cutter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210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E06A1-62F9-0CF6-0107-957809AD5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C7A0C-C302-FE8D-A092-161C46B240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400" dirty="0"/>
              <a:t>Separate control/display and sensor/scale elements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Add capability to adjust ideal temperature, humidity, and weight settings using the control panel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Added “caution” status indicator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Increased weight capacity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Customized, snack-specific settings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91700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75</TotalTime>
  <Words>330</Words>
  <Application>Microsoft Office PowerPoint</Application>
  <PresentationFormat>Widescreen</PresentationFormat>
  <Paragraphs>70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Calibri Light</vt:lpstr>
      <vt:lpstr>Retrospect</vt:lpstr>
      <vt:lpstr>Snack Trax</vt:lpstr>
      <vt:lpstr>Introduction</vt:lpstr>
      <vt:lpstr>Schematic</vt:lpstr>
      <vt:lpstr>Fritzing</vt:lpstr>
      <vt:lpstr>Introduction</vt:lpstr>
      <vt:lpstr>Functionality</vt:lpstr>
      <vt:lpstr>Functionality</vt:lpstr>
      <vt:lpstr>Notable Challenges</vt:lpstr>
      <vt:lpstr>Future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Phylicia Bediako</dc:creator>
  <cp:lastModifiedBy>Phylicia Bediako</cp:lastModifiedBy>
  <cp:revision>2</cp:revision>
  <dcterms:created xsi:type="dcterms:W3CDTF">2025-07-09T04:05:12Z</dcterms:created>
  <dcterms:modified xsi:type="dcterms:W3CDTF">2025-07-09T05:20:32Z</dcterms:modified>
</cp:coreProperties>
</file>

<file path=docProps/thumbnail.jpeg>
</file>